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74818"/>
            <a:ext cx="11485848" cy="1130246"/>
          </a:xfrm>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岁的男孩吕泽逸对昆虫摄影的热爱</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以及他如何通过学习和实践不断提升自己的摄影技能</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并梦想成为一名专业摄影师的故事。</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385;FounderCES"/>
          <p:cNvPicPr/>
          <p:nvPr/>
        </p:nvPicPr>
        <p:blipFill>
          <a:blip r:embed="rId1"/>
          <a:stretch>
            <a:fillRect/>
          </a:stretch>
        </p:blipFill>
        <p:spPr>
          <a:xfrm>
            <a:off x="577736" y="2960885"/>
            <a:ext cx="1917070" cy="468115"/>
          </a:xfrm>
          <a:prstGeom prst="rect">
            <a:avLst/>
          </a:prstGeom>
        </p:spPr>
      </p:pic>
      <p:pic>
        <p:nvPicPr>
          <p:cNvPr id="4" name="图片 3"/>
          <p:cNvPicPr>
            <a:picLocks noChangeAspect="1"/>
          </p:cNvPicPr>
          <p:nvPr/>
        </p:nvPicPr>
        <p:blipFill>
          <a:blip r:embed="rId2"/>
          <a:stretch>
            <a:fillRect/>
          </a:stretch>
        </p:blipFill>
        <p:spPr>
          <a:xfrm>
            <a:off x="686332" y="1196752"/>
            <a:ext cx="10817748" cy="144093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6856"/>
            <a:ext cx="11485848" cy="3415030"/>
          </a:xfrm>
        </p:spPr>
        <p:txBody>
          <a:bodyPr/>
          <a:lstStyle/>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Zeyi,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15-year-old boy from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Nanjing,is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crazy about taking photos of insects. He has taken hundreds of photos of insects and posted many of them on some WeChat public accounts.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age of 6,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Zeyi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learned about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 Gu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Ying,who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good at insect photography. “I was surprised at her beautiful photos,”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His father gave him an old camera. After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decided to take his own photos.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mostly goes outdoors to take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photos,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also keeps some insects in his room. Over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collected over 800 insects. “I record their growth with my camera.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very meaningful,”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Zeyi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noticed how some mantises changed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they grew. “And the most amazing moment is when they grow wings,” he said excitedly.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Zeyi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tries hard to make his photos fun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impressive, 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often talks to good photographers such as Xu Jian and Xing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he reads books to learn how to take better photos. He also creates backgrounds that match the insects.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 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added leaves in his photo frame to make insects look more beautiful.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Zeyi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dreams of being a professional photographer and taking photos of more insects in the future.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1754326"/>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mainly introduces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Zeyi’s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us.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hobby	B. childhood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pet insects	D. WeChat account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2502" y="1803432"/>
            <a:ext cx="407484" cy="461665"/>
          </a:xfrm>
          <a:prstGeom prst="rect">
            <a:avLst/>
          </a:prstGeom>
          <a:noFill/>
        </p:spPr>
        <p:txBody>
          <a:bodyPr wrap="none" rtlCol="0">
            <a:spAutoFit/>
          </a:bodyPr>
          <a:lstStyle/>
          <a:p>
            <a:pPr algn="ctr"/>
            <a:r>
              <a:rPr lang="en-US" altLang="zh-CN" sz="2400" dirty="0"/>
              <a:t>A</a:t>
            </a:r>
            <a:endParaRPr lang="zh-CN" altLang="en-US" sz="2400" dirty="0"/>
          </a:p>
        </p:txBody>
      </p:sp>
      <p:sp>
        <p:nvSpPr>
          <p:cNvPr id="4" name="内容占位符 1"/>
          <p:cNvSpPr txBox="1"/>
          <p:nvPr/>
        </p:nvSpPr>
        <p:spPr bwMode="auto">
          <a:xfrm>
            <a:off x="360854" y="3375576"/>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smtClean="0">
                <a:solidFill>
                  <a:srgbClr val="FF0000"/>
                </a:solidFill>
                <a:latin typeface="Times New Roman" panose="02020603050405020304" pitchFamily="18" charset="0"/>
                <a:ea typeface="宋体" panose="02010600030101010101" pitchFamily="2" charset="-122"/>
              </a:rPr>
              <a:t>“Lv Zeyi, a 15-year-old boy from Nanjing, is crazy about taking photos of insects</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可知，吕泽逸热衷于拍摄昆虫照片。由此推知，这段主要介绍了他对昆虫摄影的热爱，即他的爱好。故选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代词指代题。根据第三段中的</a:t>
            </a:r>
            <a:r>
              <a:rPr lang="en-US" altLang="zh-CN" b="1">
                <a:solidFill>
                  <a:srgbClr val="FF0000"/>
                </a:solidFill>
                <a:latin typeface="Times New Roman" panose="02020603050405020304" pitchFamily="18" charset="0"/>
                <a:ea typeface="宋体" panose="02010600030101010101" pitchFamily="2" charset="-122"/>
              </a:rPr>
              <a:t>“I record their growth with my camera</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It is very meaningful”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rPr>
              <a:t>“It”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指代的是用相机记录昆虫的成长过程。故选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848122"/>
            <a:ext cx="11485848" cy="1754326"/>
          </a:xfrm>
        </p:spPr>
        <p:txBody>
          <a:bodyPr/>
          <a:lstStyle/>
          <a:p>
            <a:pPr hangingPunct="0">
              <a:spcAft>
                <a:spcPts val="0"/>
              </a:spcAft>
              <a:tabLst>
                <a:tab pos="47529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Collecting a lot of insects.	B. Keeping a camera in hand.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Raising an insect by himself.	D. Recording the growth of insects.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2010722"/>
            <a:ext cx="3280099" cy="403953"/>
          </a:xfrm>
          <a:prstGeom prst="rect">
            <a:avLst/>
          </a:prstGeom>
        </p:spPr>
      </p:pic>
      <p:sp>
        <p:nvSpPr>
          <p:cNvPr id="4" name="文本框 3"/>
          <p:cNvSpPr txBox="1"/>
          <p:nvPr/>
        </p:nvSpPr>
        <p:spPr>
          <a:xfrm>
            <a:off x="862502" y="1950746"/>
            <a:ext cx="407484" cy="461665"/>
          </a:xfrm>
          <a:prstGeom prst="rect">
            <a:avLst/>
          </a:prstGeom>
          <a:noFill/>
        </p:spPr>
        <p:txBody>
          <a:bodyPr wrap="none" rtlCol="0">
            <a:spAutoFit/>
          </a:bodyPr>
          <a:lstStyle/>
          <a:p>
            <a:pPr algn="ctr"/>
            <a:r>
              <a:rPr lang="en-US" altLang="zh-CN" sz="2400" dirty="0" smtClean="0"/>
              <a:t>D</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3400940"/>
            <a:ext cx="1148584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dirty="0">
                <a:solidFill>
                  <a:srgbClr val="FF0000"/>
                </a:solidFill>
                <a:latin typeface="Times New Roman" panose="02020603050405020304" pitchFamily="18" charset="0"/>
                <a:ea typeface="宋体" panose="02010600030101010101" pitchFamily="2" charset="-122"/>
              </a:rPr>
              <a:t>“At the age of 6, Lv </a:t>
            </a:r>
            <a:r>
              <a:rPr lang="en-US" altLang="zh-CN" b="1" dirty="0" err="1">
                <a:solidFill>
                  <a:srgbClr val="FF0000"/>
                </a:solidFill>
                <a:latin typeface="Times New Roman" panose="02020603050405020304" pitchFamily="18" charset="0"/>
                <a:ea typeface="宋体" panose="02010600030101010101" pitchFamily="2" charset="-122"/>
              </a:rPr>
              <a:t>Zeyi</a:t>
            </a:r>
            <a:r>
              <a:rPr lang="en-US" altLang="zh-CN" b="1" dirty="0">
                <a:solidFill>
                  <a:srgbClr val="FF0000"/>
                </a:solidFill>
                <a:latin typeface="Times New Roman" panose="02020603050405020304" pitchFamily="18" charset="0"/>
                <a:ea typeface="宋体" panose="02010600030101010101" pitchFamily="2" charset="-122"/>
              </a:rPr>
              <a:t> learned about a person</a:t>
            </a:r>
            <a:r>
              <a:rPr lang="en-US" altLang="zh-CN" b="1" dirty="0" smtClean="0">
                <a:solidFill>
                  <a:srgbClr val="FF0000"/>
                </a:solidFill>
                <a:latin typeface="Times New Roman" panose="02020603050405020304" pitchFamily="18" charset="0"/>
                <a:ea typeface="宋体" panose="02010600030101010101" pitchFamily="2" charset="-122"/>
              </a:rPr>
              <a:t>,</a:t>
            </a:r>
            <a:endParaRPr lang="en-US" altLang="zh-CN" b="1" dirty="0" smtClean="0">
              <a:solidFill>
                <a:srgbClr val="FF0000"/>
              </a:solidFill>
              <a:latin typeface="Times New Roman" panose="02020603050405020304" pitchFamily="18" charset="0"/>
              <a:ea typeface="宋体" panose="02010600030101010101" pitchFamily="2" charset="-122"/>
            </a:endParaRPr>
          </a:p>
          <a:p>
            <a:pPr eaLnBrk="1" hangingPunct="1"/>
            <a:r>
              <a:rPr lang="en-US" altLang="zh-CN" b="1" dirty="0" err="1" smtClean="0">
                <a:solidFill>
                  <a:srgbClr val="FF0000"/>
                </a:solidFill>
                <a:latin typeface="Times New Roman" panose="02020603050405020304" pitchFamily="18" charset="0"/>
                <a:ea typeface="宋体" panose="02010600030101010101" pitchFamily="2" charset="-122"/>
              </a:rPr>
              <a:t>Gu</a:t>
            </a:r>
            <a:r>
              <a:rPr lang="en-US" altLang="zh-CN" b="1" dirty="0" smtClean="0">
                <a:solidFill>
                  <a:srgbClr val="FF0000"/>
                </a:solidFill>
                <a:latin typeface="Times New Roman" panose="02020603050405020304" pitchFamily="18" charset="0"/>
                <a:ea typeface="宋体" panose="02010600030101010101" pitchFamily="2" charset="-122"/>
              </a:rPr>
              <a:t> </a:t>
            </a:r>
            <a:r>
              <a:rPr lang="en-US" altLang="zh-CN" b="1" dirty="0" err="1">
                <a:solidFill>
                  <a:srgbClr val="FF0000"/>
                </a:solidFill>
                <a:latin typeface="Times New Roman" panose="02020603050405020304" pitchFamily="18" charset="0"/>
                <a:ea typeface="宋体" panose="02010600030101010101" pitchFamily="2" charset="-122"/>
              </a:rPr>
              <a:t>Ying, who</a:t>
            </a:r>
            <a:r>
              <a:rPr lang="en-US" altLang="zh-CN" b="1" dirty="0">
                <a:solidFill>
                  <a:srgbClr val="FF0000"/>
                </a:solidFill>
                <a:latin typeface="Times New Roman" panose="02020603050405020304" pitchFamily="18" charset="0"/>
                <a:ea typeface="宋体" panose="02010600030101010101" pitchFamily="2" charset="-122"/>
              </a:rPr>
              <a:t> was good at insect photography</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可知，顾莹是最初在昆虫摄影领域影响吕泽逸的人。故选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726172"/>
            <a:ext cx="11485848" cy="1753235"/>
          </a:xfrm>
        </p:spPr>
        <p:txBody>
          <a:bodyPr/>
          <a:lstStyle/>
          <a:p>
            <a:pPr hangingPunct="0">
              <a:spcAft>
                <a:spcPts val="0"/>
              </a:spcAft>
              <a:tabLst>
                <a:tab pos="5654675"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influenced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Zeyi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field of insect photography at first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54675" algn="l"/>
                <a:tab pos="7019925" algn="l"/>
                <a:tab pos="963104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Lv</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Zeyi’s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father.	B.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Ying.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7019925" algn="l"/>
                <a:tab pos="963104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Xu Jian.	D. Xing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1319" y="1828796"/>
            <a:ext cx="389850" cy="461665"/>
          </a:xfrm>
          <a:prstGeom prst="rect">
            <a:avLst/>
          </a:prstGeom>
          <a:noFill/>
        </p:spPr>
        <p:txBody>
          <a:bodyPr wrap="none" rtlCol="0">
            <a:spAutoFit/>
          </a:bodyPr>
          <a:lstStyle/>
          <a:p>
            <a:pPr algn="ctr"/>
            <a:r>
              <a:rPr lang="en-US" altLang="zh-CN" sz="2400" dirty="0" smtClean="0"/>
              <a:t>B</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431497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a:solidFill>
                  <a:srgbClr val="FF0000"/>
                </a:solidFill>
                <a:latin typeface="Times New Roman" panose="02020603050405020304" pitchFamily="18" charset="0"/>
                <a:ea typeface="宋体" panose="02010600030101010101" pitchFamily="2" charset="-122"/>
              </a:rPr>
              <a:t>“And he reads books to learn how to take better photos</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可知，吕泽逸通过阅读书籍来提高自己的摄影技能。故选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528174"/>
            <a:ext cx="11485848" cy="2861310"/>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improve his photography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skills, Lv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Zeyi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visits his grandmother’s garden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reads books about photography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searches for information about insects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sends his photos to professional photographers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71319" y="1630798"/>
            <a:ext cx="389850" cy="461665"/>
          </a:xfrm>
          <a:prstGeom prst="rect">
            <a:avLst/>
          </a:prstGeom>
          <a:noFill/>
        </p:spPr>
        <p:txBody>
          <a:bodyPr wrap="none" rtlCol="0">
            <a:spAutoFit/>
          </a:bodyPr>
          <a:lstStyle/>
          <a:p>
            <a:pPr algn="ctr"/>
            <a:r>
              <a:rPr lang="en-US" altLang="zh-CN" sz="2400" dirty="0" smtClean="0"/>
              <a:t>B</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本文主要讲述了吕泽逸对昆虫摄影的热爱以及他如何通过学习和实践不断提升自己的摄影技能，并梦想成为一名专业摄影师的故事。标题应突出他作为青少年享受自己爱好的特点。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2" name="内容占位符 1"/>
          <p:cNvSpPr>
            <a:spLocks noGrp="1"/>
          </p:cNvSpPr>
          <p:nvPr>
            <p:ph idx="1"/>
          </p:nvPr>
        </p:nvSpPr>
        <p:spPr>
          <a:xfrm>
            <a:off x="360854" y="1282092"/>
            <a:ext cx="11485848" cy="2795958"/>
          </a:xfrm>
        </p:spPr>
        <p:txBody>
          <a:bodyPr/>
          <a:lstStyle/>
          <a:p>
            <a:pPr hangingPunct="0">
              <a:spcAft>
                <a:spcPts val="0"/>
              </a:spcAft>
              <a:tabLst>
                <a:tab pos="4306570" algn="l"/>
                <a:tab pos="7019925" algn="l"/>
                <a:tab pos="96310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title of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young insect collector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 teenager enjoying his hobby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way to make the photos fun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meaning of insect photography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66686" y="1420628"/>
            <a:ext cx="2750921" cy="403953"/>
          </a:xfrm>
          <a:prstGeom prst="rect">
            <a:avLst/>
          </a:prstGeom>
        </p:spPr>
      </p:pic>
      <p:sp>
        <p:nvSpPr>
          <p:cNvPr id="4" name="文本框 3"/>
          <p:cNvSpPr txBox="1"/>
          <p:nvPr/>
        </p:nvSpPr>
        <p:spPr>
          <a:xfrm>
            <a:off x="871319" y="1384716"/>
            <a:ext cx="389850" cy="461665"/>
          </a:xfrm>
          <a:prstGeom prst="rect">
            <a:avLst/>
          </a:prstGeom>
          <a:noFill/>
        </p:spPr>
        <p:txBody>
          <a:bodyPr wrap="none" rtlCol="0">
            <a:spAutoFit/>
          </a:bodyPr>
          <a:lstStyle/>
          <a:p>
            <a:pPr algn="ctr"/>
            <a:r>
              <a:rPr lang="en-US" altLang="zh-CN" sz="2400" dirty="0" smtClean="0"/>
              <a:t>B</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2703</Words>
  <Application>WPS 演示</Application>
  <PresentationFormat>自定义</PresentationFormat>
  <Paragraphs>57</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457</cp:revision>
  <dcterms:created xsi:type="dcterms:W3CDTF">2020-11-06T05:24:00Z</dcterms:created>
  <dcterms:modified xsi:type="dcterms:W3CDTF">2025-09-17T07:11:24Z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